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5" r:id="rId3"/>
    <p:sldId id="295" r:id="rId4"/>
    <p:sldId id="296" r:id="rId5"/>
    <p:sldId id="297" r:id="rId6"/>
    <p:sldId id="300" r:id="rId7"/>
    <p:sldId id="298" r:id="rId8"/>
    <p:sldId id="301" r:id="rId9"/>
    <p:sldId id="306" r:id="rId10"/>
    <p:sldId id="299" r:id="rId11"/>
    <p:sldId id="308" r:id="rId12"/>
    <p:sldId id="302" r:id="rId13"/>
    <p:sldId id="304" r:id="rId14"/>
    <p:sldId id="305" r:id="rId15"/>
    <p:sldId id="307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11/04/2015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11/04/2015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5687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3249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11/04/2015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260648"/>
            <a:ext cx="1224136" cy="1146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11/04/2015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11/04/2015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11/04/2015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11/04/2015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11/04/2015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07504" y="148416"/>
            <a:ext cx="8961120" cy="6664960"/>
          </a:xfrm>
          <a:prstGeom prst="roundRect">
            <a:avLst>
              <a:gd name="adj" fmla="val 1735"/>
            </a:avLst>
          </a:prstGeom>
          <a:gradFill flip="none" rotWithShape="1"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11/04/2015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b="1" dirty="0" smtClean="0">
                <a:latin typeface="+mj-lt"/>
              </a:rPr>
              <a:t>S</a:t>
            </a:r>
            <a:r>
              <a:rPr lang="es-419" b="1" dirty="0" smtClean="0">
                <a:latin typeface="+mj-lt"/>
              </a:rPr>
              <a:t>istema de control de la performance empresarial</a:t>
            </a:r>
            <a:endParaRPr lang="it-IT" dirty="0">
              <a:latin typeface="+mj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419" dirty="0" smtClean="0"/>
              <a:t>Inteligencia de Negocios </a:t>
            </a:r>
            <a:endParaRPr lang="it-IT" dirty="0"/>
          </a:p>
        </p:txBody>
      </p:sp>
      <p:sp>
        <p:nvSpPr>
          <p:cNvPr id="5" name="4 CuadroTexto"/>
          <p:cNvSpPr txBox="1"/>
          <p:nvPr/>
        </p:nvSpPr>
        <p:spPr>
          <a:xfrm>
            <a:off x="3628224" y="6381328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dirty="0" smtClean="0">
                <a:latin typeface="+mj-lt"/>
              </a:rPr>
              <a:t>Marzo 2015</a:t>
            </a:r>
            <a:endParaRPr lang="it-IT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</a:t>
            </a:r>
            <a:r>
              <a:rPr lang="es-419" dirty="0" smtClean="0"/>
              <a:t>niciativas estrategicas</a:t>
            </a:r>
            <a:endParaRPr lang="it-IT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3056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6270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B</a:t>
            </a:r>
            <a:r>
              <a:rPr lang="es-419" dirty="0" smtClean="0"/>
              <a:t>usiness Intelligence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708301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03681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</a:t>
            </a:r>
            <a:r>
              <a:rPr lang="es-419" dirty="0" smtClean="0"/>
              <a:t>ndicadores de performance</a:t>
            </a:r>
            <a:endParaRPr lang="it-IT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628800"/>
            <a:ext cx="3124200" cy="33131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100" y="1628800"/>
            <a:ext cx="5099050" cy="312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15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45357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</a:t>
            </a:r>
            <a:r>
              <a:rPr lang="es-419" dirty="0" smtClean="0"/>
              <a:t>agging and leading indicators</a:t>
            </a:r>
            <a:endParaRPr lang="it-IT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90" y="1648011"/>
            <a:ext cx="7413302" cy="467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86328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45357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</a:t>
            </a:r>
            <a:r>
              <a:rPr lang="es-419" dirty="0" smtClean="0"/>
              <a:t>ndicadores de eficiencia, eficacia, economia y calidad</a:t>
            </a:r>
            <a:endParaRPr lang="it-I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44" y="1628800"/>
            <a:ext cx="6884856" cy="44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17771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6128" y="445357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S</a:t>
            </a:r>
            <a:r>
              <a:rPr lang="es-419" dirty="0" smtClean="0"/>
              <a:t>istemas de gestion de la performance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6834907" cy="4910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82740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 dirty="0" smtClean="0"/>
              <a:t>performance</a:t>
            </a:r>
            <a:endParaRPr lang="it-IT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419" dirty="0" smtClean="0"/>
              <a:t>La </a:t>
            </a:r>
            <a:r>
              <a:rPr lang="es-419" dirty="0"/>
              <a:t>performance hace referencia al desempeño o nivel funcionamiento y logros de una persona o recurso de la empresa en comparacion con una medida estandar o benchmark. </a:t>
            </a:r>
            <a:endParaRPr lang="it-I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61" y="3645023"/>
            <a:ext cx="2825177" cy="172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839" y="3645024"/>
            <a:ext cx="2520280" cy="1745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119" y="3645024"/>
            <a:ext cx="2582321" cy="171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3320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</a:t>
            </a:r>
            <a:r>
              <a:rPr lang="es-419" dirty="0" smtClean="0"/>
              <a:t>ndicadores de performance</a:t>
            </a:r>
            <a:endParaRPr lang="it-IT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39552" y="1730417"/>
            <a:ext cx="8229600" cy="4373563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419" dirty="0"/>
              <a:t>Los Indicadores de </a:t>
            </a:r>
            <a:r>
              <a:rPr lang="es-419" dirty="0" smtClean="0"/>
              <a:t>desempeño o performance </a:t>
            </a:r>
            <a:r>
              <a:rPr lang="es-419" dirty="0"/>
              <a:t>miden el nivel de funcionamiento de los recursos </a:t>
            </a:r>
            <a:r>
              <a:rPr lang="es-419" dirty="0" smtClean="0"/>
              <a:t>criticos. 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690" y="2924944"/>
            <a:ext cx="6204778" cy="3153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31459"/>
            <a:ext cx="1290740" cy="1062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0524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</a:t>
            </a:r>
            <a:r>
              <a:rPr lang="es-419" dirty="0" smtClean="0"/>
              <a:t>istemas de gestion de la performance</a:t>
            </a:r>
            <a:endParaRPr lang="it-IT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39552" y="1730417"/>
            <a:ext cx="8229600" cy="4373563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419" dirty="0" smtClean="0"/>
              <a:t>Los </a:t>
            </a:r>
            <a:r>
              <a:rPr lang="es-419" dirty="0"/>
              <a:t>Sistemas de Gestion de la Performance son plataformas de control y gestión del cambio que miden continuamente el desempeño de los recursos criticos de la </a:t>
            </a:r>
            <a:r>
              <a:rPr lang="es-419" dirty="0" smtClean="0"/>
              <a:t>empresa. </a:t>
            </a:r>
            <a:endParaRPr lang="it-IT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31459"/>
            <a:ext cx="1290740" cy="1062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83066"/>
            <a:ext cx="5118976" cy="3269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8194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</a:t>
            </a:r>
            <a:r>
              <a:rPr lang="es-419" dirty="0" smtClean="0"/>
              <a:t>istemas de gestion de la performance</a:t>
            </a:r>
            <a:endParaRPr lang="it-IT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39552" y="1503709"/>
            <a:ext cx="8229600" cy="4373563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s-419" dirty="0" smtClean="0"/>
              <a:t>Implican </a:t>
            </a:r>
            <a:r>
              <a:rPr lang="es-419" dirty="0"/>
              <a:t>la implementacion de una nueva cultura en la empresa basada en la mejora y cambio continuo, a traves de procesos de integracion, mejora en el control, promocion del desarrollo de los recursos criticos y una gestion basada en el analisis integrado e inteligente de la informacion.</a:t>
            </a:r>
            <a:endParaRPr lang="it-IT" dirty="0"/>
          </a:p>
        </p:txBody>
      </p:sp>
      <p:grpSp>
        <p:nvGrpSpPr>
          <p:cNvPr id="3" name="2 Grupo"/>
          <p:cNvGrpSpPr/>
          <p:nvPr/>
        </p:nvGrpSpPr>
        <p:grpSpPr>
          <a:xfrm>
            <a:off x="1224468" y="3877047"/>
            <a:ext cx="7268295" cy="2847976"/>
            <a:chOff x="1224468" y="3877047"/>
            <a:chExt cx="7268295" cy="2847976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0085" y="5181973"/>
              <a:ext cx="1190625" cy="154305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0018" y="3879850"/>
              <a:ext cx="2172420" cy="22340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2438" y="3886120"/>
              <a:ext cx="2600325" cy="166687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4468" y="3877047"/>
              <a:ext cx="2495550" cy="1304925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9018621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</a:t>
            </a:r>
            <a:r>
              <a:rPr lang="es-419" dirty="0" smtClean="0"/>
              <a:t>odelo estrategico</a:t>
            </a:r>
            <a:endParaRPr lang="it-IT" dirty="0"/>
          </a:p>
        </p:txBody>
      </p:sp>
      <p:pic>
        <p:nvPicPr>
          <p:cNvPr id="10" name="2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6768752" cy="478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70195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M</a:t>
            </a:r>
            <a:r>
              <a:rPr lang="es-419" dirty="0" smtClean="0"/>
              <a:t>apa estrategico consolidado</a:t>
            </a:r>
            <a:endParaRPr lang="it-IT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90" y="1648011"/>
            <a:ext cx="7413302" cy="467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977669"/>
            <a:ext cx="1797174" cy="1374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8937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it-IT" dirty="0" smtClean="0"/>
              <a:t>M</a:t>
            </a:r>
            <a:r>
              <a:rPr lang="es-419" dirty="0" smtClean="0"/>
              <a:t>apas por temas estrategicos</a:t>
            </a:r>
            <a:endParaRPr lang="it-IT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248" y="1628800"/>
            <a:ext cx="3240360" cy="209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037" y="1628801"/>
            <a:ext cx="325131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248" y="3742629"/>
            <a:ext cx="3225677" cy="19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038" y="3717032"/>
            <a:ext cx="3251314" cy="2001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2051720" y="1628800"/>
            <a:ext cx="5688632" cy="14401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Rectángulo redondeado"/>
          <p:cNvSpPr/>
          <p:nvPr/>
        </p:nvSpPr>
        <p:spPr>
          <a:xfrm>
            <a:off x="2051719" y="3717032"/>
            <a:ext cx="5688632" cy="14401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5" name="4 Cerrar llave"/>
          <p:cNvSpPr/>
          <p:nvPr/>
        </p:nvSpPr>
        <p:spPr>
          <a:xfrm>
            <a:off x="7740352" y="1700808"/>
            <a:ext cx="360040" cy="2088232"/>
          </a:xfrm>
          <a:prstGeom prst="rightBrac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5 CuadroTexto"/>
          <p:cNvSpPr txBox="1"/>
          <p:nvPr/>
        </p:nvSpPr>
        <p:spPr>
          <a:xfrm>
            <a:off x="8100392" y="2492896"/>
            <a:ext cx="1090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TEMAS</a:t>
            </a:r>
          </a:p>
          <a:p>
            <a:r>
              <a:rPr lang="it-IT" sz="1000" b="1" dirty="0" smtClean="0"/>
              <a:t>ESTRATEGICOS</a:t>
            </a:r>
            <a:endParaRPr lang="it-IT" sz="1000" b="1" dirty="0"/>
          </a:p>
        </p:txBody>
      </p:sp>
    </p:spTree>
    <p:extLst>
      <p:ext uri="{BB962C8B-B14F-4D97-AF65-F5344CB8AC3E}">
        <p14:creationId xmlns:p14="http://schemas.microsoft.com/office/powerpoint/2010/main" val="34896578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M</a:t>
            </a:r>
            <a:r>
              <a:rPr lang="es-419" dirty="0" smtClean="0"/>
              <a:t>apa estrategico consolidado</a:t>
            </a:r>
            <a:endParaRPr lang="it-IT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90" y="1648011"/>
            <a:ext cx="7413302" cy="467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977669"/>
            <a:ext cx="1797174" cy="1374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68290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3115</TotalTime>
  <Words>221</Words>
  <Application>Microsoft Office PowerPoint</Application>
  <PresentationFormat>Presentación en pantalla (4:3)</PresentationFormat>
  <Paragraphs>39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Boticario</vt:lpstr>
      <vt:lpstr>Inteligencia de Negocios </vt:lpstr>
      <vt:lpstr>performance</vt:lpstr>
      <vt:lpstr>Indicadores de performance</vt:lpstr>
      <vt:lpstr>Sistemas de gestion de la performance</vt:lpstr>
      <vt:lpstr>Sistemas de gestion de la performance</vt:lpstr>
      <vt:lpstr>Modelo estrategico</vt:lpstr>
      <vt:lpstr>Mapa estrategico consolidado</vt:lpstr>
      <vt:lpstr>Mapas por temas estrategicos</vt:lpstr>
      <vt:lpstr>Mapa estrategico consolidado</vt:lpstr>
      <vt:lpstr>Iniciativas estrategicas</vt:lpstr>
      <vt:lpstr>Business Intelligence</vt:lpstr>
      <vt:lpstr>Indicadores de performance</vt:lpstr>
      <vt:lpstr>Lagging and leading indicators</vt:lpstr>
      <vt:lpstr>Indicadores de eficiencia, eficacia, economia y calidad</vt:lpstr>
      <vt:lpstr>Sistemas de gestion de la performance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52</cp:revision>
  <dcterms:created xsi:type="dcterms:W3CDTF">2015-03-20T20:20:12Z</dcterms:created>
  <dcterms:modified xsi:type="dcterms:W3CDTF">2015-04-11T03:58:43Z</dcterms:modified>
</cp:coreProperties>
</file>